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66" r:id="rId5"/>
    <p:sldId id="267" r:id="rId6"/>
    <p:sldId id="262" r:id="rId7"/>
    <p:sldId id="263" r:id="rId8"/>
    <p:sldId id="272" r:id="rId9"/>
    <p:sldId id="271" r:id="rId10"/>
    <p:sldId id="273" r:id="rId11"/>
    <p:sldId id="264" r:id="rId12"/>
    <p:sldId id="274" r:id="rId13"/>
    <p:sldId id="265" r:id="rId14"/>
    <p:sldId id="276" r:id="rId15"/>
    <p:sldId id="277" r:id="rId16"/>
    <p:sldId id="280" r:id="rId17"/>
    <p:sldId id="268" r:id="rId18"/>
    <p:sldId id="269" r:id="rId19"/>
    <p:sldId id="281" r:id="rId20"/>
    <p:sldId id="270" r:id="rId21"/>
    <p:sldId id="275" r:id="rId22"/>
    <p:sldId id="282" r:id="rId23"/>
    <p:sldId id="284" r:id="rId24"/>
    <p:sldId id="283"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66E88C7-10B8-47FF-9C10-D8C9D6A125B5}" type="datetimeFigureOut">
              <a:rPr lang="el-GR" smtClean="0"/>
              <a:pPr/>
              <a:t>4/3/2015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BE3BE16-3D5F-477F-8FE7-4D36B5BACE7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66E88C7-10B8-47FF-9C10-D8C9D6A125B5}" type="datetimeFigureOut">
              <a:rPr lang="el-GR" smtClean="0"/>
              <a:pPr/>
              <a:t>4/3/2015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BE3BE16-3D5F-477F-8FE7-4D36B5BACE7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66E88C7-10B8-47FF-9C10-D8C9D6A125B5}" type="datetimeFigureOut">
              <a:rPr lang="el-GR" smtClean="0"/>
              <a:pPr/>
              <a:t>4/3/2015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BE3BE16-3D5F-477F-8FE7-4D36B5BACE7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66E88C7-10B8-47FF-9C10-D8C9D6A125B5}" type="datetimeFigureOut">
              <a:rPr lang="el-GR" smtClean="0"/>
              <a:pPr/>
              <a:t>4/3/2015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BE3BE16-3D5F-477F-8FE7-4D36B5BACE7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66E88C7-10B8-47FF-9C10-D8C9D6A125B5}" type="datetimeFigureOut">
              <a:rPr lang="el-GR" smtClean="0"/>
              <a:pPr/>
              <a:t>4/3/2015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BE3BE16-3D5F-477F-8FE7-4D36B5BACE7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66E88C7-10B8-47FF-9C10-D8C9D6A125B5}" type="datetimeFigureOut">
              <a:rPr lang="el-GR" smtClean="0"/>
              <a:pPr/>
              <a:t>4/3/2015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BE3BE16-3D5F-477F-8FE7-4D36B5BACE7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66E88C7-10B8-47FF-9C10-D8C9D6A125B5}" type="datetimeFigureOut">
              <a:rPr lang="el-GR" smtClean="0"/>
              <a:pPr/>
              <a:t>4/3/2015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BE3BE16-3D5F-477F-8FE7-4D36B5BACE7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66E88C7-10B8-47FF-9C10-D8C9D6A125B5}" type="datetimeFigureOut">
              <a:rPr lang="el-GR" smtClean="0"/>
              <a:pPr/>
              <a:t>4/3/2015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BE3BE16-3D5F-477F-8FE7-4D36B5BACE7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66E88C7-10B8-47FF-9C10-D8C9D6A125B5}" type="datetimeFigureOut">
              <a:rPr lang="el-GR" smtClean="0"/>
              <a:pPr/>
              <a:t>4/3/2015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BE3BE16-3D5F-477F-8FE7-4D36B5BACE7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66E88C7-10B8-47FF-9C10-D8C9D6A125B5}" type="datetimeFigureOut">
              <a:rPr lang="el-GR" smtClean="0"/>
              <a:pPr/>
              <a:t>4/3/2015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BE3BE16-3D5F-477F-8FE7-4D36B5BACE7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66E88C7-10B8-47FF-9C10-D8C9D6A125B5}" type="datetimeFigureOut">
              <a:rPr lang="el-GR" smtClean="0"/>
              <a:pPr/>
              <a:t>4/3/2015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BE3BE16-3D5F-477F-8FE7-4D36B5BACE7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E88C7-10B8-47FF-9C10-D8C9D6A125B5}" type="datetimeFigureOut">
              <a:rPr lang="el-GR" smtClean="0"/>
              <a:pPr/>
              <a:t>4/3/2015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3BE16-3D5F-477F-8FE7-4D36B5BACE7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339752" y="1700808"/>
            <a:ext cx="7772400" cy="1470025"/>
          </a:xfrm>
        </p:spPr>
        <p:txBody>
          <a:bodyPr/>
          <a:lstStyle/>
          <a:p>
            <a:r>
              <a:rPr lang="el-GR" dirty="0" smtClean="0"/>
              <a:t>Μουσείο Ηρακλειδών</a:t>
            </a:r>
            <a:endParaRPr lang="el-GR" dirty="0"/>
          </a:p>
        </p:txBody>
      </p:sp>
      <p:sp>
        <p:nvSpPr>
          <p:cNvPr id="3" name="2 - Υπότιτλος"/>
          <p:cNvSpPr>
            <a:spLocks noGrp="1"/>
          </p:cNvSpPr>
          <p:nvPr>
            <p:ph type="subTitle" idx="1"/>
          </p:nvPr>
        </p:nvSpPr>
        <p:spPr>
          <a:xfrm>
            <a:off x="2411760" y="2708920"/>
            <a:ext cx="6400800" cy="1752600"/>
          </a:xfrm>
        </p:spPr>
        <p:txBody>
          <a:bodyPr/>
          <a:lstStyle/>
          <a:p>
            <a:r>
              <a:rPr lang="el-GR" dirty="0" smtClean="0"/>
              <a:t>25/2/2015</a:t>
            </a:r>
            <a:endParaRPr lang="el-GR" dirty="0"/>
          </a:p>
        </p:txBody>
      </p:sp>
      <p:pic>
        <p:nvPicPr>
          <p:cNvPr id="1026" name="Picture 2" descr="C:\Users\Σια\Downloads\φωτογραφία (17).JPG"/>
          <p:cNvPicPr>
            <a:picLocks noChangeAspect="1" noChangeArrowheads="1"/>
          </p:cNvPicPr>
          <p:nvPr/>
        </p:nvPicPr>
        <p:blipFill>
          <a:blip r:embed="rId2" cstate="print"/>
          <a:srcRect/>
          <a:stretch>
            <a:fillRect/>
          </a:stretch>
        </p:blipFill>
        <p:spPr bwMode="auto">
          <a:xfrm>
            <a:off x="5076055" y="3933056"/>
            <a:ext cx="3916041" cy="2924944"/>
          </a:xfrm>
          <a:prstGeom prst="rect">
            <a:avLst/>
          </a:prstGeom>
          <a:noFill/>
        </p:spPr>
      </p:pic>
      <p:pic>
        <p:nvPicPr>
          <p:cNvPr id="1027" name="Picture 3" descr="C:\Users\Σια\Downloads\φωτογραφία (14).JPG"/>
          <p:cNvPicPr>
            <a:picLocks noChangeAspect="1" noChangeArrowheads="1"/>
          </p:cNvPicPr>
          <p:nvPr/>
        </p:nvPicPr>
        <p:blipFill>
          <a:blip r:embed="rId3" cstate="print"/>
          <a:srcRect/>
          <a:stretch>
            <a:fillRect/>
          </a:stretch>
        </p:blipFill>
        <p:spPr bwMode="auto">
          <a:xfrm>
            <a:off x="0" y="188640"/>
            <a:ext cx="3203848" cy="42894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5602" name="Picture 2" descr="https://encrypted-tbn2.gstatic.com/images?q=tbn:ANd9GcR9JsvSsF80rIKQvFhsAjaK2OuUiDywC-vXbSSvHFt0Iv9UNT1Q"/>
          <p:cNvPicPr>
            <a:picLocks noChangeAspect="1" noChangeArrowheads="1"/>
          </p:cNvPicPr>
          <p:nvPr/>
        </p:nvPicPr>
        <p:blipFill>
          <a:blip r:embed="rId2" cstate="print"/>
          <a:srcRect/>
          <a:stretch>
            <a:fillRect/>
          </a:stretch>
        </p:blipFill>
        <p:spPr bwMode="auto">
          <a:xfrm>
            <a:off x="2411760" y="1484784"/>
            <a:ext cx="4012213" cy="46680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Τρίγωνο </a:t>
            </a:r>
            <a:r>
              <a:rPr lang="en-US" dirty="0" smtClean="0"/>
              <a:t>Penrose</a:t>
            </a:r>
            <a:endParaRPr lang="el-GR" dirty="0"/>
          </a:p>
        </p:txBody>
      </p:sp>
      <p:sp>
        <p:nvSpPr>
          <p:cNvPr id="3" name="2 - Θέση περιεχομένου"/>
          <p:cNvSpPr>
            <a:spLocks noGrp="1"/>
          </p:cNvSpPr>
          <p:nvPr>
            <p:ph idx="1"/>
          </p:nvPr>
        </p:nvSpPr>
        <p:spPr>
          <a:xfrm>
            <a:off x="251520" y="1628800"/>
            <a:ext cx="8229600" cy="4525963"/>
          </a:xfrm>
        </p:spPr>
        <p:txBody>
          <a:bodyPr/>
          <a:lstStyle/>
          <a:p>
            <a:r>
              <a:rPr lang="el-GR" dirty="0" smtClean="0"/>
              <a:t>Ανέφικτο τρίγωνο (με 3 ορθές γωνίες!!!)</a:t>
            </a:r>
          </a:p>
          <a:p>
            <a:r>
              <a:rPr lang="el-GR" dirty="0" smtClean="0"/>
              <a:t>Ανέφικτος κύβος</a:t>
            </a:r>
            <a:endParaRPr lang="el-GR" dirty="0"/>
          </a:p>
        </p:txBody>
      </p:sp>
      <p:sp>
        <p:nvSpPr>
          <p:cNvPr id="5122" name="AutoShape 2" descr="data:image/jpeg;base64,/9j/4AAQSkZJRgABAQAAAQABAAD/2wCEAAkGBxIHEg8RExQVFhUUGBkSFRcTFBUUFhUXGBgXFxkdGBcYHCggGBolIBcZIT0hJSkrLy46GCs/ODMsOigtLisBCgoKDA0ODgwMDisZHxkrKysrKysrKysrKysrKysrKysrKysrKysrKysrKysrKysrKysrKysrKysrKysrKysrK//AABEIANYA7AMBIgACEQEDEQH/xAAcAAEAAgMBAQEAAAAAAAAAAAAABAcCAwYFAQj/xABJEAABAwECCQUMBwcEAwAAAAABAAIDEQQFBhIhIjFBUWGBBxMyQnEUFRgjUlNlkZKk0+MkQ2JygpPRCBYXlKHB0jNkseGjssL/xAAVAQEBAAAAAAAAAAAAAAAAAAAAAf/EABQRAQAAAAAAAAAAAAAAAAAAAAD/2gAMAwEAAhEDEQA/ALxREQEREBERAREQEREBa7TO2ysfI80awFzidQAqSti4blGvegZZGHTSSWmyuY3iRjH7o8pB49036202501oY0stBEZEjWu5oAnmqVrSlaGmQ45OpWL3qs/mYvy2foqWc0OBByg5CrTwIvk3rBivNZYaMeTpcOo89oGU7WlB6/euDzMX5bP0TvZB5mP8tv6KWiCL3th81H7Df0Xywnmi6E9ShaTrjPRy7RQt25ATpUtRbcwjFkaKujqaDS5p6Td9QKgbWhBKRYxyCUBzSCCAQRoIOUELJAREQEREBERAREQEREBERAREQEREBERAREQRb0tzbsikmf0WCtBpJ0ADeSQOKpq12l9te+V5q95LnbKnUNwFANwC6rlDvfumRtmac2KjpN8hGQfhBr2uGtq5BAXo4P3qblnZNlxOhIBrjNK5NrSA7bkprK85FBebXB4BBqDlBGghfVx3J1e/PxmyuOdEKx11xVpT8BIb2Fq7FUEREEOzfRnui1OrJH689vAmvY6g6KmKPbYTM3N6bTjsJ8oajuIJadzis7NMLQ1rhoOo6QdBBGog1BGqiDaiIgIiICIiAiIgIiICIiAiIgIiICIiAvNwhvUXNBJKaFwzWNPWeeiOzWdgB2L0lV+HV798Z+bafFwVbudJoeeHR4O2oOde8yEucSXOJc4nSXE1JPaSsURQEREEi7ra+7ZY5mdKM1pWmMNDmntBI3adSuWxWplujZKw1a8BzTuP/B3Kkl2nJzfHNOdZHHI6skP3srpGjtyv9pUWAiIgKGPostOrLlG6QCpH4gK9rTrcpi1WqDuhpbWlcoPkuBq0jeCAeCDai0WOfn21Io4ZrxscNPDWDrBB1regIiICIiAiIgIiICIiAiIgIiICIiDxML747z2dxafGP8XHuJ0u7Gip7aDWqmAovZwrvfvzaHOB8WyscWwiuc78RHqDV4ygIiICIiAsopHQua9hxXNIc07HA1HaN2tYoguW47zbe8EczcmMM5vkuGRw4EHLr4qeqxwCvfvdPzLj4ucgbmy6Gn8Qo3g1WcqCIiCHN9Fka/qvox+52hjuPR4t1BTFhNGJmua4VDgQRuK02GUuBY457DiuOjG8l3EZcmg1GpBJREQEREBERAREQEREBERAREQFzGHt8d74OaaaSTVaKaWs65/qGj71dS6WSQRBznEANBJJyAAZSSqcv29DfE8kxrQ5sYPVjFcUU1E1LjvcUEDQiIoCIufw0vbvbAWtOfLVjdob1j/big8G24V4tua9prCzxRpoc0kYzt+UAj7oXetcHAEZQcoI1hUirGwCvbuuIwOOfF0d7NXq0cQqOpREUAiv/RoeBGgq2sEr4782drnHxjPFyfeHWpscKHiRqVSr2MFb47y2hr3Gkb6Ry10Btc1x+6STuDnILcREVBQ7b9GIm1NzZPubfwnL2F21TF8Iqg+oodhPMl0J6lCzfGejxFC3bkBOlTEBERAREQEREBERAREQERaLbam2GOSV5o1jS49g2bTuQcnyi3vzLG2VpzpM6TdGDkH4iPU07Qq+Ui8La+8ZZJn9J5xqaQ0aA0bgABvpvUdQEREHxzgwEk0AyknUAqkwivQ3vO+TqjNYNjRo9eniuxw+vbuWMWdpzpRV25n/AGcnAqu1QU257wddc0creqco8ppyEepQkQXZBM20Na9pq1wDgdoOULNcZye3tzjXWZxytq+Ps6w4HLxOxdmoCIiCy8AL47vh5l58ZBRuXS6PqHeRTFP3anSupVMXNeTromjnbU4uRwGl0ZpjN/oCN7QrjgmbaWsewhzXgOaRlBaRUEbiFRsREQRbcwjFkaKujqaDS5p6TRtJAqBtaFIjeJQHNIIIBBGgg5QQslDs30Z7otRrJH2Vz28Ca9jqDolBMREQEREBERAREQEREBcDyjXvjubZGnI2kkvbpY3/AOvZXY3zeLbphkmdlxRkGjGccjWjtJAVNzzOtLnPeaueS5x2k5T2DdqQYIiKAtdqtDbKx8jjRrAXE7gti4jlCvfo2Vp2Pk/5a3+/qQcle1vdecskrtLjkGwaAOAUREVBEW+w2R9vkjhjaXPkcGMaNJc40AQd/wAjOBTsJp5Z3EsigaQHDXM5pDBvArjEdg0OXWSxOgc5jhRzSWuGwg0Pb2q1MCcHGYKWOCysoS0VkcB05HZXu9eQbAANS5vlFujmnttTRkfRktPKAoxx7QMXg3ag4xERQF3nJzfGMHWR5ytrJFXW0nObwJr2O+yuDW2yWl1ikjlZ043B7dldBB3EEtO4lBd6KLddvZecUczOi8V3g6CDvBBB3hSlQUe2wmVtW0x2nHZXRjDUdgIJadzipCINdnmFoa1w0HUdIOggjUQagjctiht+iy06suUbpAKkfiAr2tO1TEBERAREQEREBEXk4T3t3ms75BTHOZGDredHAZXHc0oOM5QL37tmFnacyHK77UpGX2QadrnbFyi+kk1JJJOUk6STlJO8nKvigIiIIt6W5t2xSSu0NGjadAHEqn7VaHWt75HmrnEuJ3n+y6jD+9u6ZBZ2nNjyuprf/wBDJxK5JUEREBXV+z3ghzz33nK3NZWKz11vOR7+AOKDvOxVRg1ckmEdpgssXSldi1pUNbpc47mgE8F+w7luuO5YIbNEKRxNDGjXk1naSaknaUE1R7wsbLwikieKteC07RvB1EaQdVFIRBSVtsjrBJJE/pRnFOw6wRuIIPFaF3vKNdGO1lraMraRy01tJzXcCadjty4JQEREHXcnt8dyymzPObKcZm6QDKOxwHrbtcrGVGNcWEEEgghzSNLXA1BG8EA8Fb+DV7i+oGS5A4ZkgHVkFKjsNQ4bnBUeoiIg1WqDuhpbWmsHyXA1aR2EA8FjY5+fbUijhmvGxw08NYOsEHWt6hzfRZA/qyUY/c7Qx3Ho8W7EExERAREQEREBVVhpe/fW0ENPi4axs2OdXPd6xQbm11rtcNb471WchppLLVjKaWjrO4A+shVWBTIgIiKAvNwhvQXRA+TrdFgOtx0cBp4L0lWOGt798pyxpzIqtbvd1j6xThvQeA95kJJNSTUk6yViiKgiLpuTvBZ2F1uhs+Xmx4yZw6sTSMbsJqGje5BcH7P+CHe6B14St8ZaBiw10thByncXkepo2q3VhBC2ztaxoDWtAa0AUAAFAANQAWaAiIg1zwttLXseAWuBa4HQQRQg8FTd73c66ZpIHVOKc0nrMPRd6sh3gq6FyXKFdHdcItDRnw1xt8R6Xs9LsxtqCuERFAXv4FXx3qtAa4+LmpG7Y11cx3rOKfvVPRXgL45ocCDoOQoL1Rc9gTfPfaDFeayxUY+pyuHUf+ID1tcuhVBYTRCZrmuyhwIPYVmiCNYZS4Fjumw4rvteS7iKHcajUpKh236OWzahmyfc2/hOXsLlMQEREBfCaZV9XJ8oN79yQiztOfNUO+zF1uLuj2F2xBxeEt7d+p3yDoDMiH2Br7XGruIGpeWiKAiITTKg8PC+9+9UBxT4ySrGbR5TuA/qQqsXrYTXt33nc8dBubGPsjXTadK8lUEREBfpbkcwVnwZsYkMMZltWLK8vlexzWU8Wwt5o0oCSRXS7cql5HcEP3qtzTI2tns9JZaioca5jD94gkjY0r9ToIHO2rzUP8w/4Cc7avNQ/wAw/wCAp6IIHO2rzUP8w/4Cc7avNQ/zD/gKeiCBztq81D/MP+AvhktLshhg/mH/AAF6CIKznwDteM7m+5wypxQ6aWrW6hXmctNFdy1/uJbv9t+dL8BWgiCsP3Et3+2/Ol+An7iW7/bfnS/BVnog4TBnBi3XPaGSk2fEILJA2WRxLDlyAxAVBAOnbtXdoiAiIg+EVyKLYTzWNCepTFO2M9HiKFv4a61LUW3MIxZGiro6mg0uaem0bSQAQNrQglIsY3iQBwNQRUEaCDoWSDXaJm2ZrnvNGtBc4nQABUlU3e94uvaaSZ1RjHNB6rB0W8Bp3k7V2HKNe+KGWRhyupJLTyQc1vEivY37S4NAREUBcvh5e3ccXMtOfLp3M1+vR610s8zbO1z3GjWguJ2AZSqhvm8XXpNJK7Wc0eS0aB6kEFERUFnFGZi1rQS5xDQAKkk5AABpKwVscgWCPfa0ut8raxWYgR10OnoCD+AEO7XN2ILh5NcFG4IWGKAgc67xs5GWsjgKgHY0ANHZXWV1SIgIiICIiAiIgIiICIiAiIgIiICIiCHZvoz3RdU1kj7K5zeBNex1B0Spij22EytBb02nHZXIMYajuIJadxWyzzC0Na4VodR0g6wRqIOSm5BTV7OkfPOZv9THdj7ARkAH2aUpuooi7nlGuimLa2DZHL/wx3rzT2t2LhlARFHvG2Nu+OSV2hgr2nUBvJoOKDlOUG9uba2zNOV1Hybh1Rx08BtXBrfbrU63SPlf0nnGP6DcNC0KgiIgK3MFuWaPBqywWSK782NtC7uqhe45XOPidJJJ3cFUaILx8IT0f718lPCE9H+9fJVHIgvHwhPR/vfyU8IT0f738lUciC8fCE9H+9/JTwhPR/vfyVRyILx8IT0f738lPCE9H+9/JVHIgvHwhPR/vfyU8IT0f738lUciC8fCE9H+9/JTwhPR/vfyVRyILx8IT0f738lPCE9H+9/JVHIgvHwhPR/vfyU8IT0f738lUciC8fCE9H+9/JTwhPR/vfyVRyILx8IT0f738ldDgzhneeFET7TY7DEyIvLSJbScrwG4xb4oZuUccZfnm57skvmeGzxCskrhG0aqk6TTQBpJ1AL9jYO3PHg/ZoLLF0ImhgNKFx0ucaa3Elx7UEy1WdtrY+N4q14LXDaCKFU1elgddcskL8pYch8ppytdxHqNRqV1LkeUO5+6ohaWDPhGf9qLSfZOd2Y21BXK4DlAvbnnizNORmc/e4jIOAP9dy7C/bzF0wvlOkZGDa46B/fsCqKWQylznGpcSSTrJylBgiIgIiICIiAiIgIiICIiAiIgIiICIiAiIgIiICIvQwfuiS/rTBZYhnyvDBsA0lx3AAk9iC4f2d8FP9W85G7YbPX/AMjx/wCgP3leShXLdkdywQWaIUZEwMbvprO8mpPapqAvjmhwIOUHIQdaIgpPDfkmt18TEQS2ZtnYTzbZHyh+XLnARkZOiMp0V10XMnkNvEfXWT8yb4KIgwPIjeI+usn5k3wlgeRa8B9bZfzJvhIiDA8jVvH1tl9uX4SwPI9bx9bZfbl+EiIMDyRW4fW2b25fhLA8k1uH1tm9uX4aIg1nksto+ss/tyfDXz+F1s85Z/bk+GviIH8MLZ5yz+3J8NY/wxtnnLP7cnw0RA/hlbPOWf25PhrB3Jta2/WQe1J8NEQa3cnlqb14Pak/wWp2Adpb14faf/giINbsCLQ3rxe0/wDwWp2B87etF7T/APFEQa3YLTN60frd/itTsHJW9Znrd/iiINEtzyRmhLfWf0Wo3e4a2+s/oiINZsbhrH9f0Wt0JbsREGBFFeP7OODzHC1Xg6hcHdyxjyM1r3ntOM0cDtREF4o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4" name="AutoShape 4" descr="data:image/jpeg;base64,/9j/4AAQSkZJRgABAQAAAQABAAD/2wCEAAkGBxIHEg8RExQVFhUUGBkSFRcTFBUUFhUXGBgXFxkdGBcYHCggGBolIBcZIT0hJSkrLy46GCs/ODMsOigtLisBCgoKDA0ODgwMDisZHxkrKysrKysrKysrKysrKysrKysrKysrKysrKysrKysrKysrKysrKysrKysrKysrKysrK//AABEIANYA7AMBIgACEQEDEQH/xAAcAAEAAgMBAQEAAAAAAAAAAAAABAcCAwYFAQj/xABJEAABAwECCQUMBwcEAwAAAAABAAIDEQQFBhIhIjFBUWGBBxMyQnEUFRgjUlNlkZKk0+MkQ2JygpPRCBYXlKHB0jNkseGjssL/xAAVAQEBAAAAAAAAAAAAAAAAAAAAAf/EABQRAQAAAAAAAAAAAAAAAAAAAAD/2gAMAwEAAhEDEQA/ALxREQEREBERAREQEREBa7TO2ysfI80awFzidQAqSti4blGvegZZGHTSSWmyuY3iRjH7o8pB49036202501oY0stBEZEjWu5oAnmqVrSlaGmQ45OpWL3qs/mYvy2foqWc0OBByg5CrTwIvk3rBivNZYaMeTpcOo89oGU7WlB6/euDzMX5bP0TvZB5mP8tv6KWiCL3th81H7Df0Xywnmi6E9ShaTrjPRy7RQt25ATpUtRbcwjFkaKujqaDS5p6Td9QKgbWhBKRYxyCUBzSCCAQRoIOUELJAREQEREBERAREQEREBERAREQEREBERAREQRb0tzbsikmf0WCtBpJ0ADeSQOKpq12l9te+V5q95LnbKnUNwFANwC6rlDvfumRtmac2KjpN8hGQfhBr2uGtq5BAXo4P3qblnZNlxOhIBrjNK5NrSA7bkprK85FBebXB4BBqDlBGghfVx3J1e/PxmyuOdEKx11xVpT8BIb2Fq7FUEREEOzfRnui1OrJH689vAmvY6g6KmKPbYTM3N6bTjsJ8oajuIJadzis7NMLQ1rhoOo6QdBBGog1BGqiDaiIgIiICIiAiIgIiICIiAiIgIiICIiAvNwhvUXNBJKaFwzWNPWeeiOzWdgB2L0lV+HV798Z+bafFwVbudJoeeHR4O2oOde8yEucSXOJc4nSXE1JPaSsURQEREEi7ra+7ZY5mdKM1pWmMNDmntBI3adSuWxWplujZKw1a8BzTuP/B3Kkl2nJzfHNOdZHHI6skP3srpGjtyv9pUWAiIgKGPostOrLlG6QCpH4gK9rTrcpi1WqDuhpbWlcoPkuBq0jeCAeCDai0WOfn21Io4ZrxscNPDWDrBB1regIiICIiAiIgIiICIiAiIgIiICIiDxML747z2dxafGP8XHuJ0u7Gip7aDWqmAovZwrvfvzaHOB8WyscWwiuc78RHqDV4ygIiICIiAsopHQua9hxXNIc07HA1HaN2tYoguW47zbe8EczcmMM5vkuGRw4EHLr4qeqxwCvfvdPzLj4ucgbmy6Gn8Qo3g1WcqCIiCHN9Fka/qvox+52hjuPR4t1BTFhNGJmua4VDgQRuK02GUuBY457DiuOjG8l3EZcmg1GpBJREQEREBERAREQEREBERAREQFzGHt8d74OaaaSTVaKaWs65/qGj71dS6WSQRBznEANBJJyAAZSSqcv29DfE8kxrQ5sYPVjFcUU1E1LjvcUEDQiIoCIufw0vbvbAWtOfLVjdob1j/big8G24V4tua9prCzxRpoc0kYzt+UAj7oXetcHAEZQcoI1hUirGwCvbuuIwOOfF0d7NXq0cQqOpREUAiv/RoeBGgq2sEr4782drnHxjPFyfeHWpscKHiRqVSr2MFb47y2hr3Gkb6Ry10Btc1x+6STuDnILcREVBQ7b9GIm1NzZPubfwnL2F21TF8Iqg+oodhPMl0J6lCzfGejxFC3bkBOlTEBERAREQEREBERAREQERaLbam2GOSV5o1jS49g2bTuQcnyi3vzLG2VpzpM6TdGDkH4iPU07Qq+Ui8La+8ZZJn9J5xqaQ0aA0bgABvpvUdQEREHxzgwEk0AyknUAqkwivQ3vO+TqjNYNjRo9eniuxw+vbuWMWdpzpRV25n/AGcnAqu1QU257wddc0creqco8ppyEepQkQXZBM20Na9pq1wDgdoOULNcZye3tzjXWZxytq+Ps6w4HLxOxdmoCIiCy8AL47vh5l58ZBRuXS6PqHeRTFP3anSupVMXNeTromjnbU4uRwGl0ZpjN/oCN7QrjgmbaWsewhzXgOaRlBaRUEbiFRsREQRbcwjFkaKujqaDS5p6TRtJAqBtaFIjeJQHNIIIBBGgg5QQslDs30Z7otRrJH2Vz28Ca9jqDolBMREQEREBERAREQEREBcDyjXvjubZGnI2kkvbpY3/AOvZXY3zeLbphkmdlxRkGjGccjWjtJAVNzzOtLnPeaueS5x2k5T2DdqQYIiKAtdqtDbKx8jjRrAXE7gti4jlCvfo2Vp2Pk/5a3+/qQcle1vdecskrtLjkGwaAOAUREVBEW+w2R9vkjhjaXPkcGMaNJc40AQd/wAjOBTsJp5Z3EsigaQHDXM5pDBvArjEdg0OXWSxOgc5jhRzSWuGwg0Pb2q1MCcHGYKWOCysoS0VkcB05HZXu9eQbAANS5vlFujmnttTRkfRktPKAoxx7QMXg3ag4xERQF3nJzfGMHWR5ytrJFXW0nObwJr2O+yuDW2yWl1ikjlZ043B7dldBB3EEtO4lBd6KLddvZecUczOi8V3g6CDvBBB3hSlQUe2wmVtW0x2nHZXRjDUdgIJadzipCINdnmFoa1w0HUdIOggjUQagjctiht+iy06suUbpAKkfiAr2tO1TEBERAREQEREBEXk4T3t3ms75BTHOZGDredHAZXHc0oOM5QL37tmFnacyHK77UpGX2QadrnbFyi+kk1JJJOUk6STlJO8nKvigIiIIt6W5t2xSSu0NGjadAHEqn7VaHWt75HmrnEuJ3n+y6jD+9u6ZBZ2nNjyuprf/wBDJxK5JUEREBXV+z3ghzz33nK3NZWKz11vOR7+AOKDvOxVRg1ckmEdpgssXSldi1pUNbpc47mgE8F+w7luuO5YIbNEKRxNDGjXk1naSaknaUE1R7wsbLwikieKteC07RvB1EaQdVFIRBSVtsjrBJJE/pRnFOw6wRuIIPFaF3vKNdGO1lraMraRy01tJzXcCadjty4JQEREHXcnt8dyymzPObKcZm6QDKOxwHrbtcrGVGNcWEEEgghzSNLXA1BG8EA8Fb+DV7i+oGS5A4ZkgHVkFKjsNQ4bnBUeoiIg1WqDuhpbWmsHyXA1aR2EA8FjY5+fbUijhmvGxw08NYOsEHWt6hzfRZA/qyUY/c7Qx3Ho8W7EExERAREQEREBVVhpe/fW0ENPi4axs2OdXPd6xQbm11rtcNb471WchppLLVjKaWjrO4A+shVWBTIgIiKAvNwhvQXRA+TrdFgOtx0cBp4L0lWOGt798pyxpzIqtbvd1j6xThvQeA95kJJNSTUk6yViiKgiLpuTvBZ2F1uhs+Xmx4yZw6sTSMbsJqGje5BcH7P+CHe6B14St8ZaBiw10thByncXkepo2q3VhBC2ztaxoDWtAa0AUAAFAANQAWaAiIg1zwttLXseAWuBa4HQQRQg8FTd73c66ZpIHVOKc0nrMPRd6sh3gq6FyXKFdHdcItDRnw1xt8R6Xs9LsxtqCuERFAXv4FXx3qtAa4+LmpG7Y11cx3rOKfvVPRXgL45ocCDoOQoL1Rc9gTfPfaDFeayxUY+pyuHUf+ID1tcuhVBYTRCZrmuyhwIPYVmiCNYZS4Fjumw4rvteS7iKHcajUpKh236OWzahmyfc2/hOXsLlMQEREBfCaZV9XJ8oN79yQiztOfNUO+zF1uLuj2F2xBxeEt7d+p3yDoDMiH2Br7XGruIGpeWiKAiITTKg8PC+9+9UBxT4ySrGbR5TuA/qQqsXrYTXt33nc8dBubGPsjXTadK8lUEREBfpbkcwVnwZsYkMMZltWLK8vlexzWU8Wwt5o0oCSRXS7cql5HcEP3qtzTI2tns9JZaioca5jD94gkjY0r9ToIHO2rzUP8w/4Cc7avNQ/wAw/wCAp6IIHO2rzUP8w/4Cc7avNQ/zD/gKeiCBztq81D/MP+AvhktLshhg/mH/AAF6CIKznwDteM7m+5wypxQ6aWrW6hXmctNFdy1/uJbv9t+dL8BWgiCsP3Et3+2/Ol+An7iW7/bfnS/BVnog4TBnBi3XPaGSk2fEILJA2WRxLDlyAxAVBAOnbtXdoiAiIg+EVyKLYTzWNCepTFO2M9HiKFv4a61LUW3MIxZGiro6mg0uaem0bSQAQNrQglIsY3iQBwNQRUEaCDoWSDXaJm2ZrnvNGtBc4nQABUlU3e94uvaaSZ1RjHNB6rB0W8Bp3k7V2HKNe+KGWRhyupJLTyQc1vEivY37S4NAREUBcvh5e3ccXMtOfLp3M1+vR610s8zbO1z3GjWguJ2AZSqhvm8XXpNJK7Wc0eS0aB6kEFERUFnFGZi1rQS5xDQAKkk5AABpKwVscgWCPfa0ut8raxWYgR10OnoCD+AEO7XN2ILh5NcFG4IWGKAgc67xs5GWsjgKgHY0ANHZXWV1SIgIiICIiAiIgIiICIiAiIgIiICIiCHZvoz3RdU1kj7K5zeBNex1B0Spij22EytBb02nHZXIMYajuIJadxWyzzC0Na4VodR0g6wRqIOSm5BTV7OkfPOZv9THdj7ARkAH2aUpuooi7nlGuimLa2DZHL/wx3rzT2t2LhlARFHvG2Nu+OSV2hgr2nUBvJoOKDlOUG9uba2zNOV1Hybh1Rx08BtXBrfbrU63SPlf0nnGP6DcNC0KgiIgK3MFuWaPBqywWSK782NtC7uqhe45XOPidJJJ3cFUaILx8IT0f718lPCE9H+9fJVHIgvHwhPR/vfyU8IT0f738lUciC8fCE9H+9/JTwhPR/vfyVRyILx8IT0f738lPCE9H+9/JVHIgvHwhPR/vfyU8IT0f738lUciC8fCE9H+9/JTwhPR/vfyVRyILx8IT0f738lPCE9H+9/JVHIgvHwhPR/vfyU8IT0f738lUciC8fCE9H+9/JTwhPR/vfyVRyILx8IT0f738ldDgzhneeFET7TY7DEyIvLSJbScrwG4xb4oZuUccZfnm57skvmeGzxCskrhG0aqk6TTQBpJ1AL9jYO3PHg/ZoLLF0ImhgNKFx0ucaa3Elx7UEy1WdtrY+N4q14LXDaCKFU1elgddcskL8pYch8ppytdxHqNRqV1LkeUO5+6ohaWDPhGf9qLSfZOd2Y21BXK4DlAvbnnizNORmc/e4jIOAP9dy7C/bzF0wvlOkZGDa46B/fsCqKWQylznGpcSSTrJylBgiIgIiICIiAiIgIiICIiAiIgIiICIiAiIgIiICIvQwfuiS/rTBZYhnyvDBsA0lx3AAk9iC4f2d8FP9W85G7YbPX/AMjx/wCgP3leShXLdkdywQWaIUZEwMbvprO8mpPapqAvjmhwIOUHIQdaIgpPDfkmt18TEQS2ZtnYTzbZHyh+XLnARkZOiMp0V10XMnkNvEfXWT8yb4KIgwPIjeI+usn5k3wlgeRa8B9bZfzJvhIiDA8jVvH1tl9uX4SwPI9bx9bZfbl+EiIMDyRW4fW2b25fhLA8k1uH1tm9uX4aIg1nksto+ss/tyfDXz+F1s85Z/bk+GviIH8MLZ5yz+3J8NY/wxtnnLP7cnw0RA/hlbPOWf25PhrB3Jta2/WQe1J8NEQa3cnlqb14Pak/wWp2Adpb14faf/giINbsCLQ3rxe0/wDwWp2B87etF7T/APFEQa3YLTN60frd/itTsHJW9Znrd/iiINEtzyRmhLfWf0Wo3e4a2+s/oiINZsbhrH9f0Wt0JbsREGBFFeP7OODzHC1Xg6hcHdyxjyM1r3ntOM0cDtREF4o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6" name="AutoShape 6" descr="data:image/jpeg;base64,/9j/4AAQSkZJRgABAQAAAQABAAD/2wCEAAkGBxIHEg8RExQVFhUUGBkSFRcTFBUUFhUXGBgXFxkdGBcYHCggGBolIBcZIT0hJSkrLy46GCs/ODMsOigtLisBCgoKDA0ODgwMDisZHxkrKysrKysrKysrKysrKysrKysrKysrKysrKysrKysrKysrKysrKysrKysrKysrKysrK//AABEIANYA7AMBIgACEQEDEQH/xAAcAAEAAgMBAQEAAAAAAAAAAAAABAcCAwYFAQj/xABJEAABAwECCQUMBwcEAwAAAAABAAIDEQQFBhIhIjFBUWGBBxMyQnEUFRgjUlNlkZKk0+MkQ2JygpPRCBYXlKHB0jNkseGjssL/xAAVAQEBAAAAAAAAAAAAAAAAAAAAAf/EABQRAQAAAAAAAAAAAAAAAAAAAAD/2gAMAwEAAhEDEQA/ALxREQEREBERAREQEREBa7TO2ysfI80awFzidQAqSti4blGvegZZGHTSSWmyuY3iRjH7o8pB49036202501oY0stBEZEjWu5oAnmqVrSlaGmQ45OpWL3qs/mYvy2foqWc0OBByg5CrTwIvk3rBivNZYaMeTpcOo89oGU7WlB6/euDzMX5bP0TvZB5mP8tv6KWiCL3th81H7Df0Xywnmi6E9ShaTrjPRy7RQt25ATpUtRbcwjFkaKujqaDS5p6Td9QKgbWhBKRYxyCUBzSCCAQRoIOUELJAREQEREBERAREQEREBERAREQEREBERAREQRb0tzbsikmf0WCtBpJ0ADeSQOKpq12l9te+V5q95LnbKnUNwFANwC6rlDvfumRtmac2KjpN8hGQfhBr2uGtq5BAXo4P3qblnZNlxOhIBrjNK5NrSA7bkprK85FBebXB4BBqDlBGghfVx3J1e/PxmyuOdEKx11xVpT8BIb2Fq7FUEREEOzfRnui1OrJH689vAmvY6g6KmKPbYTM3N6bTjsJ8oajuIJadzis7NMLQ1rhoOo6QdBBGog1BGqiDaiIgIiICIiAiIgIiICIiAiIgIiICIiAvNwhvUXNBJKaFwzWNPWeeiOzWdgB2L0lV+HV798Z+bafFwVbudJoeeHR4O2oOde8yEucSXOJc4nSXE1JPaSsURQEREEi7ra+7ZY5mdKM1pWmMNDmntBI3adSuWxWplujZKw1a8BzTuP/B3Kkl2nJzfHNOdZHHI6skP3srpGjtyv9pUWAiIgKGPostOrLlG6QCpH4gK9rTrcpi1WqDuhpbWlcoPkuBq0jeCAeCDai0WOfn21Io4ZrxscNPDWDrBB1regIiICIiAiIgIiICIiAiIgIiICIiDxML747z2dxafGP8XHuJ0u7Gip7aDWqmAovZwrvfvzaHOB8WyscWwiuc78RHqDV4ygIiICIiAsopHQua9hxXNIc07HA1HaN2tYoguW47zbe8EczcmMM5vkuGRw4EHLr4qeqxwCvfvdPzLj4ucgbmy6Gn8Qo3g1WcqCIiCHN9Fka/qvox+52hjuPR4t1BTFhNGJmua4VDgQRuK02GUuBY457DiuOjG8l3EZcmg1GpBJREQEREBERAREQEREBERAREQFzGHt8d74OaaaSTVaKaWs65/qGj71dS6WSQRBznEANBJJyAAZSSqcv29DfE8kxrQ5sYPVjFcUU1E1LjvcUEDQiIoCIufw0vbvbAWtOfLVjdob1j/big8G24V4tua9prCzxRpoc0kYzt+UAj7oXetcHAEZQcoI1hUirGwCvbuuIwOOfF0d7NXq0cQqOpREUAiv/RoeBGgq2sEr4782drnHxjPFyfeHWpscKHiRqVSr2MFb47y2hr3Gkb6Ry10Btc1x+6STuDnILcREVBQ7b9GIm1NzZPubfwnL2F21TF8Iqg+oodhPMl0J6lCzfGejxFC3bkBOlTEBERAREQEREBERAREQERaLbam2GOSV5o1jS49g2bTuQcnyi3vzLG2VpzpM6TdGDkH4iPU07Qq+Ui8La+8ZZJn9J5xqaQ0aA0bgABvpvUdQEREHxzgwEk0AyknUAqkwivQ3vO+TqjNYNjRo9eniuxw+vbuWMWdpzpRV25n/AGcnAqu1QU257wddc0creqco8ppyEepQkQXZBM20Na9pq1wDgdoOULNcZye3tzjXWZxytq+Ps6w4HLxOxdmoCIiCy8AL47vh5l58ZBRuXS6PqHeRTFP3anSupVMXNeTromjnbU4uRwGl0ZpjN/oCN7QrjgmbaWsewhzXgOaRlBaRUEbiFRsREQRbcwjFkaKujqaDS5p6TRtJAqBtaFIjeJQHNIIIBBGgg5QQslDs30Z7otRrJH2Vz28Ca9jqDolBMREQEREBERAREQEREBcDyjXvjubZGnI2kkvbpY3/AOvZXY3zeLbphkmdlxRkGjGccjWjtJAVNzzOtLnPeaueS5x2k5T2DdqQYIiKAtdqtDbKx8jjRrAXE7gti4jlCvfo2Vp2Pk/5a3+/qQcle1vdecskrtLjkGwaAOAUREVBEW+w2R9vkjhjaXPkcGMaNJc40AQd/wAjOBTsJp5Z3EsigaQHDXM5pDBvArjEdg0OXWSxOgc5jhRzSWuGwg0Pb2q1MCcHGYKWOCysoS0VkcB05HZXu9eQbAANS5vlFujmnttTRkfRktPKAoxx7QMXg3ag4xERQF3nJzfGMHWR5ytrJFXW0nObwJr2O+yuDW2yWl1ikjlZ043B7dldBB3EEtO4lBd6KLddvZecUczOi8V3g6CDvBBB3hSlQUe2wmVtW0x2nHZXRjDUdgIJadzipCINdnmFoa1w0HUdIOggjUQagjctiht+iy06suUbpAKkfiAr2tO1TEBERAREQEREBEXk4T3t3ms75BTHOZGDredHAZXHc0oOM5QL37tmFnacyHK77UpGX2QadrnbFyi+kk1JJJOUk6STlJO8nKvigIiIIt6W5t2xSSu0NGjadAHEqn7VaHWt75HmrnEuJ3n+y6jD+9u6ZBZ2nNjyuprf/wBDJxK5JUEREBXV+z3ghzz33nK3NZWKz11vOR7+AOKDvOxVRg1ckmEdpgssXSldi1pUNbpc47mgE8F+w7luuO5YIbNEKRxNDGjXk1naSaknaUE1R7wsbLwikieKteC07RvB1EaQdVFIRBSVtsjrBJJE/pRnFOw6wRuIIPFaF3vKNdGO1lraMraRy01tJzXcCadjty4JQEREHXcnt8dyymzPObKcZm6QDKOxwHrbtcrGVGNcWEEEgghzSNLXA1BG8EA8Fb+DV7i+oGS5A4ZkgHVkFKjsNQ4bnBUeoiIg1WqDuhpbWmsHyXA1aR2EA8FjY5+fbUijhmvGxw08NYOsEHWt6hzfRZA/qyUY/c7Qx3Ho8W7EExERAREQEREBVVhpe/fW0ENPi4axs2OdXPd6xQbm11rtcNb471WchppLLVjKaWjrO4A+shVWBTIgIiKAvNwhvQXRA+TrdFgOtx0cBp4L0lWOGt798pyxpzIqtbvd1j6xThvQeA95kJJNSTUk6yViiKgiLpuTvBZ2F1uhs+Xmx4yZw6sTSMbsJqGje5BcH7P+CHe6B14St8ZaBiw10thByncXkepo2q3VhBC2ztaxoDWtAa0AUAAFAANQAWaAiIg1zwttLXseAWuBa4HQQRQg8FTd73c66ZpIHVOKc0nrMPRd6sh3gq6FyXKFdHdcItDRnw1xt8R6Xs9LsxtqCuERFAXv4FXx3qtAa4+LmpG7Y11cx3rOKfvVPRXgL45ocCDoOQoL1Rc9gTfPfaDFeayxUY+pyuHUf+ID1tcuhVBYTRCZrmuyhwIPYVmiCNYZS4Fjumw4rvteS7iKHcajUpKh236OWzahmyfc2/hOXsLlMQEREBfCaZV9XJ8oN79yQiztOfNUO+zF1uLuj2F2xBxeEt7d+p3yDoDMiH2Br7XGruIGpeWiKAiITTKg8PC+9+9UBxT4ySrGbR5TuA/qQqsXrYTXt33nc8dBubGPsjXTadK8lUEREBfpbkcwVnwZsYkMMZltWLK8vlexzWU8Wwt5o0oCSRXS7cql5HcEP3qtzTI2tns9JZaioca5jD94gkjY0r9ToIHO2rzUP8w/4Cc7avNQ/wAw/wCAp6IIHO2rzUP8w/4Cc7avNQ/zD/gKeiCBztq81D/MP+AvhktLshhg/mH/AAF6CIKznwDteM7m+5wypxQ6aWrW6hXmctNFdy1/uJbv9t+dL8BWgiCsP3Et3+2/Ol+An7iW7/bfnS/BVnog4TBnBi3XPaGSk2fEILJA2WRxLDlyAxAVBAOnbtXdoiAiIg+EVyKLYTzWNCepTFO2M9HiKFv4a61LUW3MIxZGiro6mg0uaem0bSQAQNrQglIsY3iQBwNQRUEaCDoWSDXaJm2ZrnvNGtBc4nQABUlU3e94uvaaSZ1RjHNB6rB0W8Bp3k7V2HKNe+KGWRhyupJLTyQc1vEivY37S4NAREUBcvh5e3ccXMtOfLp3M1+vR610s8zbO1z3GjWguJ2AZSqhvm8XXpNJK7Wc0eS0aB6kEFERUFnFGZi1rQS5xDQAKkk5AABpKwVscgWCPfa0ut8raxWYgR10OnoCD+AEO7XN2ILh5NcFG4IWGKAgc67xs5GWsjgKgHY0ANHZXWV1SIgIiICIiAiIgIiICIiAiIgIiICIiCHZvoz3RdU1kj7K5zeBNex1B0Spij22EytBb02nHZXIMYajuIJadxWyzzC0Na4VodR0g6wRqIOSm5BTV7OkfPOZv9THdj7ARkAH2aUpuooi7nlGuimLa2DZHL/wx3rzT2t2LhlARFHvG2Nu+OSV2hgr2nUBvJoOKDlOUG9uba2zNOV1Hybh1Rx08BtXBrfbrU63SPlf0nnGP6DcNC0KgiIgK3MFuWaPBqywWSK782NtC7uqhe45XOPidJJJ3cFUaILx8IT0f718lPCE9H+9fJVHIgvHwhPR/vfyU8IT0f738lUciC8fCE9H+9/JTwhPR/vfyVRyILx8IT0f738lPCE9H+9/JVHIgvHwhPR/vfyU8IT0f738lUciC8fCE9H+9/JTwhPR/vfyVRyILx8IT0f738lPCE9H+9/JVHIgvHwhPR/vfyU8IT0f738lUciC8fCE9H+9/JTwhPR/vfyVRyILx8IT0f738ldDgzhneeFET7TY7DEyIvLSJbScrwG4xb4oZuUccZfnm57skvmeGzxCskrhG0aqk6TTQBpJ1AL9jYO3PHg/ZoLLF0ImhgNKFx0ucaa3Elx7UEy1WdtrY+N4q14LXDaCKFU1elgddcskL8pYch8ppytdxHqNRqV1LkeUO5+6ohaWDPhGf9qLSfZOd2Y21BXK4DlAvbnnizNORmc/e4jIOAP9dy7C/bzF0wvlOkZGDa46B/fsCqKWQylznGpcSSTrJylBgiIgIiICIiAiIgIiICIiAiIgIiICIiAiIgIiICIvQwfuiS/rTBZYhnyvDBsA0lx3AAk9iC4f2d8FP9W85G7YbPX/AMjx/wCgP3leShXLdkdywQWaIUZEwMbvprO8mpPapqAvjmhwIOUHIQdaIgpPDfkmt18TEQS2ZtnYTzbZHyh+XLnARkZOiMp0V10XMnkNvEfXWT8yb4KIgwPIjeI+usn5k3wlgeRa8B9bZfzJvhIiDA8jVvH1tl9uX4SwPI9bx9bZfbl+EiIMDyRW4fW2b25fhLA8k1uH1tm9uX4aIg1nksto+ss/tyfDXz+F1s85Z/bk+GviIH8MLZ5yz+3J8NY/wxtnnLP7cnw0RA/hlbPOWf25PhrB3Jta2/WQe1J8NEQa3cnlqb14Pak/wWp2Adpb14faf/giINbsCLQ3rxe0/wDwWp2B87etF7T/APFEQa3YLTN60frd/itTsHJW9Znrd/iiINEtzyRmhLfWf0Wo3e4a2+s/oiINZsbhrH9f0Wt0JbsREGBFFeP7OODzHC1Xg6hcHdyxjyM1r3ntOM0cDtREF4o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8" name="AutoShape 8" descr="data:image/jpeg;base64,/9j/4AAQSkZJRgABAQAAAQABAAD/2wCEAAkGBxIHEg8RExQVFhUUGBkSFRcTFBUUFhUXGBgXFxkdGBcYHCggGBolIBcZIT0hJSkrLy46GCs/ODMsOigtLisBCgoKDA0ODgwMDisZHxkrKysrKysrKysrKysrKysrKysrKysrKysrKysrKysrKysrKysrKysrKysrKysrKysrK//AABEIANYA7AMBIgACEQEDEQH/xAAcAAEAAgMBAQEAAAAAAAAAAAAABAcCAwYFAQj/xABJEAABAwECCQUMBwcEAwAAAAABAAIDEQQFBhIhIjFBUWGBBxMyQnEUFRgjUlNlkZKk0+MkQ2JygpPRCBYXlKHB0jNkseGjssL/xAAVAQEBAAAAAAAAAAAAAAAAAAAAAf/EABQRAQAAAAAAAAAAAAAAAAAAAAD/2gAMAwEAAhEDEQA/ALxREQEREBERAREQEREBa7TO2ysfI80awFzidQAqSti4blGvegZZGHTSSWmyuY3iRjH7o8pB49036202501oY0stBEZEjWu5oAnmqVrSlaGmQ45OpWL3qs/mYvy2foqWc0OBByg5CrTwIvk3rBivNZYaMeTpcOo89oGU7WlB6/euDzMX5bP0TvZB5mP8tv6KWiCL3th81H7Df0Xywnmi6E9ShaTrjPRy7RQt25ATpUtRbcwjFkaKujqaDS5p6Td9QKgbWhBKRYxyCUBzSCCAQRoIOUELJAREQEREBERAREQEREBERAREQEREBERAREQRb0tzbsikmf0WCtBpJ0ADeSQOKpq12l9te+V5q95LnbKnUNwFANwC6rlDvfumRtmac2KjpN8hGQfhBr2uGtq5BAXo4P3qblnZNlxOhIBrjNK5NrSA7bkprK85FBebXB4BBqDlBGghfVx3J1e/PxmyuOdEKx11xVpT8BIb2Fq7FUEREEOzfRnui1OrJH689vAmvY6g6KmKPbYTM3N6bTjsJ8oajuIJadzis7NMLQ1rhoOo6QdBBGog1BGqiDaiIgIiICIiAiIgIiICIiAiIgIiICIiAvNwhvUXNBJKaFwzWNPWeeiOzWdgB2L0lV+HV798Z+bafFwVbudJoeeHR4O2oOde8yEucSXOJc4nSXE1JPaSsURQEREEi7ra+7ZY5mdKM1pWmMNDmntBI3adSuWxWplujZKw1a8BzTuP/B3Kkl2nJzfHNOdZHHI6skP3srpGjtyv9pUWAiIgKGPostOrLlG6QCpH4gK9rTrcpi1WqDuhpbWlcoPkuBq0jeCAeCDai0WOfn21Io4ZrxscNPDWDrBB1regIiICIiAiIgIiICIiAiIgIiICIiDxML747z2dxafGP8XHuJ0u7Gip7aDWqmAovZwrvfvzaHOB8WyscWwiuc78RHqDV4ygIiICIiAsopHQua9hxXNIc07HA1HaN2tYoguW47zbe8EczcmMM5vkuGRw4EHLr4qeqxwCvfvdPzLj4ucgbmy6Gn8Qo3g1WcqCIiCHN9Fka/qvox+52hjuPR4t1BTFhNGJmua4VDgQRuK02GUuBY457DiuOjG8l3EZcmg1GpBJREQEREBERAREQEREBERAREQFzGHt8d74OaaaSTVaKaWs65/qGj71dS6WSQRBznEANBJJyAAZSSqcv29DfE8kxrQ5sYPVjFcUU1E1LjvcUEDQiIoCIufw0vbvbAWtOfLVjdob1j/big8G24V4tua9prCzxRpoc0kYzt+UAj7oXetcHAEZQcoI1hUirGwCvbuuIwOOfF0d7NXq0cQqOpREUAiv/RoeBGgq2sEr4782drnHxjPFyfeHWpscKHiRqVSr2MFb47y2hr3Gkb6Ry10Btc1x+6STuDnILcREVBQ7b9GIm1NzZPubfwnL2F21TF8Iqg+oodhPMl0J6lCzfGejxFC3bkBOlTEBERAREQEREBERAREQERaLbam2GOSV5o1jS49g2bTuQcnyi3vzLG2VpzpM6TdGDkH4iPU07Qq+Ui8La+8ZZJn9J5xqaQ0aA0bgABvpvUdQEREHxzgwEk0AyknUAqkwivQ3vO+TqjNYNjRo9eniuxw+vbuWMWdpzpRV25n/AGcnAqu1QU257wddc0creqco8ppyEepQkQXZBM20Na9pq1wDgdoOULNcZye3tzjXWZxytq+Ps6w4HLxOxdmoCIiCy8AL47vh5l58ZBRuXS6PqHeRTFP3anSupVMXNeTromjnbU4uRwGl0ZpjN/oCN7QrjgmbaWsewhzXgOaRlBaRUEbiFRsREQRbcwjFkaKujqaDS5p6TRtJAqBtaFIjeJQHNIIIBBGgg5QQslDs30Z7otRrJH2Vz28Ca9jqDolBMREQEREBERAREQEREBcDyjXvjubZGnI2kkvbpY3/AOvZXY3zeLbphkmdlxRkGjGccjWjtJAVNzzOtLnPeaueS5x2k5T2DdqQYIiKAtdqtDbKx8jjRrAXE7gti4jlCvfo2Vp2Pk/5a3+/qQcle1vdecskrtLjkGwaAOAUREVBEW+w2R9vkjhjaXPkcGMaNJc40AQd/wAjOBTsJp5Z3EsigaQHDXM5pDBvArjEdg0OXWSxOgc5jhRzSWuGwg0Pb2q1MCcHGYKWOCysoS0VkcB05HZXu9eQbAANS5vlFujmnttTRkfRktPKAoxx7QMXg3ag4xERQF3nJzfGMHWR5ytrJFXW0nObwJr2O+yuDW2yWl1ikjlZ043B7dldBB3EEtO4lBd6KLddvZecUczOi8V3g6CDvBBB3hSlQUe2wmVtW0x2nHZXRjDUdgIJadzipCINdnmFoa1w0HUdIOggjUQagjctiht+iy06suUbpAKkfiAr2tO1TEBERAREQEREBEXk4T3t3ms75BTHOZGDredHAZXHc0oOM5QL37tmFnacyHK77UpGX2QadrnbFyi+kk1JJJOUk6STlJO8nKvigIiIIt6W5t2xSSu0NGjadAHEqn7VaHWt75HmrnEuJ3n+y6jD+9u6ZBZ2nNjyuprf/wBDJxK5JUEREBXV+z3ghzz33nK3NZWKz11vOR7+AOKDvOxVRg1ckmEdpgssXSldi1pUNbpc47mgE8F+w7luuO5YIbNEKRxNDGjXk1naSaknaUE1R7wsbLwikieKteC07RvB1EaQdVFIRBSVtsjrBJJE/pRnFOw6wRuIIPFaF3vKNdGO1lraMraRy01tJzXcCadjty4JQEREHXcnt8dyymzPObKcZm6QDKOxwHrbtcrGVGNcWEEEgghzSNLXA1BG8EA8Fb+DV7i+oGS5A4ZkgHVkFKjsNQ4bnBUeoiIg1WqDuhpbWmsHyXA1aR2EA8FjY5+fbUijhmvGxw08NYOsEHWt6hzfRZA/qyUY/c7Qx3Ho8W7EExERAREQEREBVVhpe/fW0ENPi4axs2OdXPd6xQbm11rtcNb471WchppLLVjKaWjrO4A+shVWBTIgIiKAvNwhvQXRA+TrdFgOtx0cBp4L0lWOGt798pyxpzIqtbvd1j6xThvQeA95kJJNSTUk6yViiKgiLpuTvBZ2F1uhs+Xmx4yZw6sTSMbsJqGje5BcH7P+CHe6B14St8ZaBiw10thByncXkepo2q3VhBC2ztaxoDWtAa0AUAAFAANQAWaAiIg1zwttLXseAWuBa4HQQRQg8FTd73c66ZpIHVOKc0nrMPRd6sh3gq6FyXKFdHdcItDRnw1xt8R6Xs9LsxtqCuERFAXv4FXx3qtAa4+LmpG7Y11cx3rOKfvVPRXgL45ocCDoOQoL1Rc9gTfPfaDFeayxUY+pyuHUf+ID1tcuhVBYTRCZrmuyhwIPYVmiCNYZS4Fjumw4rvteS7iKHcajUpKh236OWzahmyfc2/hOXsLlMQEREBfCaZV9XJ8oN79yQiztOfNUO+zF1uLuj2F2xBxeEt7d+p3yDoDMiH2Br7XGruIGpeWiKAiITTKg8PC+9+9UBxT4ySrGbR5TuA/qQqsXrYTXt33nc8dBubGPsjXTadK8lUEREBfpbkcwVnwZsYkMMZltWLK8vlexzWU8Wwt5o0oCSRXS7cql5HcEP3qtzTI2tns9JZaioca5jD94gkjY0r9ToIHO2rzUP8w/4Cc7avNQ/wAw/wCAp6IIHO2rzUP8w/4Cc7avNQ/zD/gKeiCBztq81D/MP+AvhktLshhg/mH/AAF6CIKznwDteM7m+5wypxQ6aWrW6hXmctNFdy1/uJbv9t+dL8BWgiCsP3Et3+2/Ol+An7iW7/bfnS/BVnog4TBnBi3XPaGSk2fEILJA2WRxLDlyAxAVBAOnbtXdoiAiIg+EVyKLYTzWNCepTFO2M9HiKFv4a61LUW3MIxZGiro6mg0uaem0bSQAQNrQglIsY3iQBwNQRUEaCDoWSDXaJm2ZrnvNGtBc4nQABUlU3e94uvaaSZ1RjHNB6rB0W8Bp3k7V2HKNe+KGWRhyupJLTyQc1vEivY37S4NAREUBcvh5e3ccXMtOfLp3M1+vR610s8zbO1z3GjWguJ2AZSqhvm8XXpNJK7Wc0eS0aB6kEFERUFnFGZi1rQS5xDQAKkk5AABpKwVscgWCPfa0ut8raxWYgR10OnoCD+AEO7XN2ILh5NcFG4IWGKAgc67xs5GWsjgKgHY0ANHZXWV1SIgIiICIiAiIgIiICIiAiIgIiICIiCHZvoz3RdU1kj7K5zeBNex1B0Spij22EytBb02nHZXIMYajuIJadxWyzzC0Na4VodR0g6wRqIOSm5BTV7OkfPOZv9THdj7ARkAH2aUpuooi7nlGuimLa2DZHL/wx3rzT2t2LhlARFHvG2Nu+OSV2hgr2nUBvJoOKDlOUG9uba2zNOV1Hybh1Rx08BtXBrfbrU63SPlf0nnGP6DcNC0KgiIgK3MFuWaPBqywWSK782NtC7uqhe45XOPidJJJ3cFUaILx8IT0f718lPCE9H+9fJVHIgvHwhPR/vfyU8IT0f738lUciC8fCE9H+9/JTwhPR/vfyVRyILx8IT0f738lPCE9H+9/JVHIgvHwhPR/vfyU8IT0f738lUciC8fCE9H+9/JTwhPR/vfyVRyILx8IT0f738lPCE9H+9/JVHIgvHwhPR/vfyU8IT0f738lUciC8fCE9H+9/JTwhPR/vfyVRyILx8IT0f738ldDgzhneeFET7TY7DEyIvLSJbScrwG4xb4oZuUccZfnm57skvmeGzxCskrhG0aqk6TTQBpJ1AL9jYO3PHg/ZoLLF0ImhgNKFx0ucaa3Elx7UEy1WdtrY+N4q14LXDaCKFU1elgddcskL8pYch8ppytdxHqNRqV1LkeUO5+6ohaWDPhGf9qLSfZOd2Y21BXK4DlAvbnnizNORmc/e4jIOAP9dy7C/bzF0wvlOkZGDa46B/fsCqKWQylznGpcSSTrJylBgiIgIiICIiAiIgIiICIiAiIgIiICIiAiIgIiICIvQwfuiS/rTBZYhnyvDBsA0lx3AAk9iC4f2d8FP9W85G7YbPX/AMjx/wCgP3leShXLdkdywQWaIUZEwMbvprO8mpPapqAvjmhwIOUHIQdaIgpPDfkmt18TEQS2ZtnYTzbZHyh+XLnARkZOiMp0V10XMnkNvEfXWT8yb4KIgwPIjeI+usn5k3wlgeRa8B9bZfzJvhIiDA8jVvH1tl9uX4SwPI9bx9bZfbl+EiIMDyRW4fW2b25fhLA8k1uH1tm9uX4aIg1nksto+ss/tyfDXz+F1s85Z/bk+GviIH8MLZ5yz+3J8NY/wxtnnLP7cnw0RA/hlbPOWf25PhrB3Jta2/WQe1J8NEQa3cnlqb14Pak/wWp2Adpb14faf/giINbsCLQ3rxe0/wDwWp2B87etF7T/APFEQa3YLTN60frd/itTsHJW9Znrd/iiINEtzyRmhLfWf0Wo3e4a2+s/oiINZsbhrH9f0Wt0JbsREGBFFeP7OODzHC1Xg6hcHdyxjyM1r3ntOM0cDtREF4o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30" name="Picture 10" descr="http://l.yimg.com/g/images/spaceout.gif"/>
          <p:cNvPicPr>
            <a:picLocks noChangeAspect="1" noChangeArrowheads="1"/>
          </p:cNvPicPr>
          <p:nvPr/>
        </p:nvPicPr>
        <p:blipFill>
          <a:blip r:embed="rId2"/>
          <a:srcRect/>
          <a:stretch>
            <a:fillRect/>
          </a:stretch>
        </p:blipFill>
        <p:spPr bwMode="auto">
          <a:xfrm>
            <a:off x="155575" y="-136525"/>
            <a:ext cx="9525" cy="9525"/>
          </a:xfrm>
          <a:prstGeom prst="rect">
            <a:avLst/>
          </a:prstGeom>
          <a:noFill/>
        </p:spPr>
      </p:pic>
      <p:pic>
        <p:nvPicPr>
          <p:cNvPr id="5132" name="Picture 12" descr="https://encrypted-tbn2.gstatic.com/images?q=tbn:ANd9GcSKMxdFXs44dZVQmeWjOQ_uE2vdFcRTdZ0A7n1kMAYghsBi9syQ"/>
          <p:cNvPicPr>
            <a:picLocks noChangeAspect="1" noChangeArrowheads="1"/>
          </p:cNvPicPr>
          <p:nvPr/>
        </p:nvPicPr>
        <p:blipFill>
          <a:blip r:embed="rId3" cstate="print"/>
          <a:srcRect/>
          <a:stretch>
            <a:fillRect/>
          </a:stretch>
        </p:blipFill>
        <p:spPr bwMode="auto">
          <a:xfrm>
            <a:off x="611560" y="3140968"/>
            <a:ext cx="2520280" cy="2520280"/>
          </a:xfrm>
          <a:prstGeom prst="rect">
            <a:avLst/>
          </a:prstGeom>
          <a:noFill/>
        </p:spPr>
      </p:pic>
      <p:pic>
        <p:nvPicPr>
          <p:cNvPr id="5136" name="Picture 16" descr="http://upload.wikimedia.org/wikipedia/commons/thumb/8/81/Impossible_cube_illusion_angle.svg/2000px-Impossible_cube_illusion_angle.svg.png"/>
          <p:cNvPicPr>
            <a:picLocks noChangeAspect="1" noChangeArrowheads="1"/>
          </p:cNvPicPr>
          <p:nvPr/>
        </p:nvPicPr>
        <p:blipFill>
          <a:blip r:embed="rId4" cstate="print"/>
          <a:srcRect/>
          <a:stretch>
            <a:fillRect/>
          </a:stretch>
        </p:blipFill>
        <p:spPr bwMode="auto">
          <a:xfrm>
            <a:off x="5076056" y="2708920"/>
            <a:ext cx="3120909" cy="32129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6626" name="Picture 2" descr="http://th08.deviantart.net/fs71/PRE/i/2012/141/7/a/penrose_triangle_by_manwithajawharp-d50gvs5.jpg"/>
          <p:cNvPicPr>
            <a:picLocks noChangeAspect="1" noChangeArrowheads="1"/>
          </p:cNvPicPr>
          <p:nvPr/>
        </p:nvPicPr>
        <p:blipFill>
          <a:blip r:embed="rId2" cstate="print"/>
          <a:srcRect/>
          <a:stretch>
            <a:fillRect/>
          </a:stretch>
        </p:blipFill>
        <p:spPr bwMode="auto">
          <a:xfrm>
            <a:off x="899592" y="276829"/>
            <a:ext cx="6696744" cy="632052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Ανακαλύψαμε τη συμβολή του Πυθαγόρα στη Μουσική</a:t>
            </a:r>
            <a:endParaRPr lang="el-GR" dirty="0"/>
          </a:p>
        </p:txBody>
      </p:sp>
      <p:sp>
        <p:nvSpPr>
          <p:cNvPr id="3" name="2 - Θέση περιεχομένου"/>
          <p:cNvSpPr>
            <a:spLocks noGrp="1"/>
          </p:cNvSpPr>
          <p:nvPr>
            <p:ph idx="1"/>
          </p:nvPr>
        </p:nvSpPr>
        <p:spPr/>
        <p:txBody>
          <a:bodyPr/>
          <a:lstStyle/>
          <a:p>
            <a:r>
              <a:rPr lang="el-GR" dirty="0" smtClean="0"/>
              <a:t>η </a:t>
            </a:r>
            <a:r>
              <a:rPr lang="el-GR" dirty="0" smtClean="0"/>
              <a:t>εξέλιξη της δυτικής μουσικής οφείλεται στον Πυθαγόρα και τον Μπαχ</a:t>
            </a:r>
          </a:p>
          <a:p>
            <a:r>
              <a:rPr lang="el-GR" dirty="0" smtClean="0"/>
              <a:t>Στον Κρότωνα (Κάτω Ιταλία): </a:t>
            </a:r>
            <a:r>
              <a:rPr lang="el-GR" dirty="0" smtClean="0"/>
              <a:t>ο Πυθαγόρας παρατήρησε </a:t>
            </a:r>
            <a:r>
              <a:rPr lang="el-GR" dirty="0" smtClean="0"/>
              <a:t>τον ήχο από την κρούση σφυριού πάνω σε αμόνι</a:t>
            </a:r>
          </a:p>
          <a:p>
            <a:r>
              <a:rPr lang="el-GR" dirty="0" smtClean="0"/>
              <a:t>Ο ήχος είναι αποτέλεσμα του βάρους του σφυριού και όχι της δύναμης με την οποία χτυπάμε το σφυρί </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dirty="0" smtClean="0"/>
              <a:t>Η σχέση μεταξύ δύο αριθμών, αυτό δηλαδή που ονομάζεται σήμερα στην αριθμητική και στη γεωμετρία λόγος, στη μαθηματική θεωρία της Μουσικής του Πυθαγόρα ονομάζεται «Διάστημα».</a:t>
            </a:r>
          </a:p>
          <a:p>
            <a:r>
              <a:rPr lang="el-GR" dirty="0" smtClean="0"/>
              <a:t>ο Πυθαγόρας ήταν αυτός που πρώτος έθεσε τις βάσεις της επιστήμης της Μουσικής με μια επιστημονικά θεμελιωμένη θεωρία της Μουσικής. Ανακάλυψε τη σχέση ανάμεσα στο μήκος των χορδών και το τονικό ύψος που δίνουν.</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67544" y="1916832"/>
            <a:ext cx="8229600" cy="4525963"/>
          </a:xfrm>
        </p:spPr>
        <p:txBody>
          <a:bodyPr>
            <a:normAutofit fontScale="85000" lnSpcReduction="20000"/>
          </a:bodyPr>
          <a:lstStyle/>
          <a:p>
            <a:r>
              <a:rPr lang="el-GR" dirty="0" smtClean="0"/>
              <a:t>Για να το πετύχει αυτό χρησιμοποίησε ένα έγχορδο όργανο, που το δημιούργησε ο ίδιος, το «Μονόχορδο».</a:t>
            </a:r>
          </a:p>
          <a:p>
            <a:r>
              <a:rPr lang="el-GR" dirty="0" smtClean="0"/>
              <a:t>Με άλλα λόγια οι Πυθαγόρειοι ανακάλυψαν μια σχέση απόλυτα σταθερή ανάμεσα στο μήκος των χορδών της λύρας και των βασικών συγχορδιών (1/2 για την όγδοη, 3/2 για την πέμπτη και 4/3 για την τέταρτη). H θαυμαστή ιδιότητα αυτών των αρμονικών σχέσεων έγκειτο στο ότι περιλάμβαναν τους τέσσερις πρώτους φυσικούς αριθμούς (1, 2, 3, 4), το άθροισμα των οποίων ισούται με το 10, τον ιερό αριθμό των Δελφών (</a:t>
            </a:r>
            <a:r>
              <a:rPr lang="el-GR" dirty="0" err="1" smtClean="0"/>
              <a:t>Τετρακτύς</a:t>
            </a:r>
            <a:r>
              <a:rPr lang="el-GR" dirty="0" smtClean="0"/>
              <a:t>).</a:t>
            </a:r>
          </a:p>
          <a:p>
            <a:endParaRPr lang="el-GR" dirty="0"/>
          </a:p>
        </p:txBody>
      </p:sp>
      <p:pic>
        <p:nvPicPr>
          <p:cNvPr id="28674" name="Picture 2" descr="http://2.bp.blogspot.com/-9v023VwEvos/TslwoSJl7QI/AAAAAAAABfs/P4V-VnDxELk/s1600/%25CE%25BC%25CE%25B1%25CE%25B8%25CE%25B7%25CE%25BC%25CE%25B1%25CF%2584%25CE%25B9%25CE%25BA%25CE%25B1+%25CE%25BA%25CE%25B1%25CE%25B9+%25CE%25BC%25CE%25BF%25CF%2585%25CF%2583%25CE%25B9%25CE%25BA%25CE%25B7%2527.png"/>
          <p:cNvPicPr>
            <a:picLocks noChangeAspect="1" noChangeArrowheads="1"/>
          </p:cNvPicPr>
          <p:nvPr/>
        </p:nvPicPr>
        <p:blipFill>
          <a:blip r:embed="rId2" cstate="print"/>
          <a:srcRect/>
          <a:stretch>
            <a:fillRect/>
          </a:stretch>
        </p:blipFill>
        <p:spPr bwMode="auto">
          <a:xfrm>
            <a:off x="251520" y="332656"/>
            <a:ext cx="3533775" cy="952500"/>
          </a:xfrm>
          <a:prstGeom prst="rect">
            <a:avLst/>
          </a:prstGeom>
          <a:noFill/>
        </p:spPr>
      </p:pic>
      <p:pic>
        <p:nvPicPr>
          <p:cNvPr id="28676" name="Picture 4" descr="Αποτέλεσμα εικόνας για πυθαγορας μονοχορδο"/>
          <p:cNvPicPr>
            <a:picLocks noChangeAspect="1" noChangeArrowheads="1"/>
          </p:cNvPicPr>
          <p:nvPr/>
        </p:nvPicPr>
        <p:blipFill>
          <a:blip r:embed="rId3" cstate="print"/>
          <a:srcRect/>
          <a:stretch>
            <a:fillRect/>
          </a:stretch>
        </p:blipFill>
        <p:spPr bwMode="auto">
          <a:xfrm>
            <a:off x="6300192" y="0"/>
            <a:ext cx="2400300" cy="1905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Τι κάναμε;;;</a:t>
            </a:r>
            <a:br>
              <a:rPr lang="el-GR" dirty="0" smtClean="0"/>
            </a:br>
            <a:endParaRPr lang="el-GR" dirty="0"/>
          </a:p>
        </p:txBody>
      </p:sp>
      <p:sp>
        <p:nvSpPr>
          <p:cNvPr id="3" name="2 - Θέση περιεχομένου"/>
          <p:cNvSpPr>
            <a:spLocks noGrp="1"/>
          </p:cNvSpPr>
          <p:nvPr>
            <p:ph idx="1"/>
          </p:nvPr>
        </p:nvSpPr>
        <p:spPr/>
        <p:txBody>
          <a:bodyPr/>
          <a:lstStyle/>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Διαδραστικά</a:t>
            </a:r>
            <a:r>
              <a:rPr lang="el-GR" dirty="0" smtClean="0"/>
              <a:t> παιχνίδια:</a:t>
            </a:r>
            <a:endParaRPr lang="el-GR" dirty="0"/>
          </a:p>
        </p:txBody>
      </p:sp>
      <p:sp>
        <p:nvSpPr>
          <p:cNvPr id="3" name="2 - Θέση περιεχομένου"/>
          <p:cNvSpPr>
            <a:spLocks noGrp="1"/>
          </p:cNvSpPr>
          <p:nvPr>
            <p:ph idx="1"/>
          </p:nvPr>
        </p:nvSpPr>
        <p:spPr/>
        <p:txBody>
          <a:bodyPr/>
          <a:lstStyle/>
          <a:p>
            <a:r>
              <a:rPr lang="el-GR" dirty="0" smtClean="0"/>
              <a:t>Τρίγωνο Πασκάλ</a:t>
            </a:r>
          </a:p>
          <a:p>
            <a:r>
              <a:rPr lang="en-US" dirty="0" err="1" smtClean="0"/>
              <a:t>Beebot</a:t>
            </a:r>
            <a:endParaRPr lang="en-US" dirty="0" smtClean="0"/>
          </a:p>
          <a:p>
            <a:r>
              <a:rPr lang="el-GR" dirty="0" smtClean="0"/>
              <a:t>Απεικόνιση </a:t>
            </a:r>
            <a:r>
              <a:rPr lang="en-US" dirty="0" smtClean="0"/>
              <a:t>3d </a:t>
            </a:r>
            <a:r>
              <a:rPr lang="el-GR" dirty="0" smtClean="0"/>
              <a:t> σε </a:t>
            </a:r>
            <a:r>
              <a:rPr lang="en-US" dirty="0" smtClean="0"/>
              <a:t>2d</a:t>
            </a:r>
            <a:endParaRPr lang="el-GR" dirty="0" smtClean="0"/>
          </a:p>
          <a:p>
            <a:r>
              <a:rPr lang="el-GR" dirty="0" smtClean="0"/>
              <a:t>Σκιές</a:t>
            </a: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Σαπωνοειδείς επιφάνειες</a:t>
            </a:r>
          </a:p>
          <a:p>
            <a:r>
              <a:rPr lang="el-GR" dirty="0" smtClean="0"/>
              <a:t>Παραμορφώσεις</a:t>
            </a:r>
          </a:p>
          <a:p>
            <a:r>
              <a:rPr lang="el-GR" dirty="0" smtClean="0"/>
              <a:t>Μέτρηση ύψους πυραμίδας</a:t>
            </a:r>
          </a:p>
          <a:p>
            <a:r>
              <a:rPr lang="el-GR" dirty="0" smtClean="0"/>
              <a:t>Παιχνίδια λογικής</a:t>
            </a:r>
          </a:p>
          <a:p>
            <a:r>
              <a:rPr lang="el-GR" dirty="0" smtClean="0"/>
              <a:t>Παιχνίδια </a:t>
            </a:r>
            <a:r>
              <a:rPr lang="el-GR" dirty="0" err="1" smtClean="0"/>
              <a:t>τυχαιότητας</a:t>
            </a:r>
            <a:endParaRPr lang="el-GR" dirty="0" smtClean="0"/>
          </a:p>
          <a:p>
            <a:r>
              <a:rPr lang="el-GR" dirty="0" smtClean="0"/>
              <a:t>Φως</a:t>
            </a:r>
          </a:p>
          <a:p>
            <a:r>
              <a:rPr lang="el-GR" dirty="0" smtClean="0"/>
              <a:t>Γραμμική προοπτική</a:t>
            </a:r>
          </a:p>
          <a:p>
            <a:r>
              <a:rPr lang="el-GR" dirty="0" smtClean="0"/>
              <a:t>Σημείο φυγής</a:t>
            </a:r>
          </a:p>
          <a:p>
            <a:endParaRPr lang="el-GR" dirty="0"/>
          </a:p>
        </p:txBody>
      </p:sp>
      <p:pic>
        <p:nvPicPr>
          <p:cNvPr id="4098" name="Picture 2" descr="C:\Users\Σια\Downloads\φωτογραφία (15).JPG"/>
          <p:cNvPicPr>
            <a:picLocks noChangeAspect="1" noChangeArrowheads="1"/>
          </p:cNvPicPr>
          <p:nvPr/>
        </p:nvPicPr>
        <p:blipFill>
          <a:blip r:embed="rId2" cstate="print"/>
          <a:srcRect/>
          <a:stretch>
            <a:fillRect/>
          </a:stretch>
        </p:blipFill>
        <p:spPr bwMode="auto">
          <a:xfrm>
            <a:off x="5054037" y="3573016"/>
            <a:ext cx="4089963" cy="305484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Επιπλέον μελετήσαμε</a:t>
            </a:r>
            <a:endParaRPr lang="el-GR" dirty="0"/>
          </a:p>
        </p:txBody>
      </p:sp>
      <p:sp>
        <p:nvSpPr>
          <p:cNvPr id="3" name="2 - Θέση περιεχομένου"/>
          <p:cNvSpPr>
            <a:spLocks noGrp="1"/>
          </p:cNvSpPr>
          <p:nvPr>
            <p:ph idx="1"/>
          </p:nvPr>
        </p:nvSpPr>
        <p:spPr/>
        <p:txBody>
          <a:bodyPr/>
          <a:lstStyle/>
          <a:p>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050" name="Picture 2" descr="C:\Users\Σια\Downloads\φωτογραφία (13).JPG"/>
          <p:cNvPicPr>
            <a:picLocks noChangeAspect="1" noChangeArrowheads="1"/>
          </p:cNvPicPr>
          <p:nvPr/>
        </p:nvPicPr>
        <p:blipFill>
          <a:blip r:embed="rId2" cstate="print"/>
          <a:srcRect/>
          <a:stretch>
            <a:fillRect/>
          </a:stretch>
        </p:blipFill>
        <p:spPr bwMode="auto">
          <a:xfrm>
            <a:off x="0" y="14111"/>
            <a:ext cx="9144000" cy="682977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Διάσημους </a:t>
            </a:r>
            <a:r>
              <a:rPr lang="el-GR" dirty="0" smtClean="0"/>
              <a:t>πίνακες και σημείο φυγής</a:t>
            </a:r>
            <a:endParaRPr lang="el-GR" dirty="0"/>
          </a:p>
        </p:txBody>
      </p:sp>
      <p:sp>
        <p:nvSpPr>
          <p:cNvPr id="3" name="2 - Θέση περιεχομένου"/>
          <p:cNvSpPr>
            <a:spLocks noGrp="1"/>
          </p:cNvSpPr>
          <p:nvPr>
            <p:ph idx="1"/>
          </p:nvPr>
        </p:nvSpPr>
        <p:spPr/>
        <p:txBody>
          <a:bodyPr/>
          <a:lstStyle/>
          <a:p>
            <a:r>
              <a:rPr lang="el-GR" dirty="0" smtClean="0"/>
              <a:t>Μυστικός Δείπνος (</a:t>
            </a:r>
            <a:r>
              <a:rPr lang="en-US" dirty="0" smtClean="0"/>
              <a:t>Leonardo </a:t>
            </a:r>
            <a:r>
              <a:rPr lang="en-US" dirty="0" err="1" smtClean="0"/>
              <a:t>da</a:t>
            </a:r>
            <a:r>
              <a:rPr lang="en-US" dirty="0" smtClean="0"/>
              <a:t> Vinci)</a:t>
            </a:r>
          </a:p>
          <a:p>
            <a:r>
              <a:rPr lang="el-GR" dirty="0" smtClean="0"/>
              <a:t>C. </a:t>
            </a:r>
            <a:r>
              <a:rPr lang="el-GR" dirty="0" err="1" smtClean="0"/>
              <a:t>Pissarro</a:t>
            </a:r>
            <a:r>
              <a:rPr lang="el-GR" dirty="0" smtClean="0"/>
              <a:t>, Η πλατεία του Γαλλικού Θεάτρου με βροχή. 1898</a:t>
            </a:r>
          </a:p>
          <a:p>
            <a:r>
              <a:rPr lang="el-GR" dirty="0" smtClean="0"/>
              <a:t>Η σχολή των Αθηνών (Ραφαήλ</a:t>
            </a:r>
            <a:r>
              <a:rPr lang="en-US" dirty="0" smtClean="0"/>
              <a:t>)</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7650" name="Picture 2" descr="http://3.bp.blogspot.com/-5tdZrz31HXk/UVRHBZ6XTMI/AAAAAAAAKDs/1mD3TxiYmyc/s400/Pissarro+Place+du+Theatre+Francaise+Rain+1898+Minneapolis+Institute+of+Arts.jpg"/>
          <p:cNvPicPr>
            <a:picLocks noChangeAspect="1" noChangeArrowheads="1"/>
          </p:cNvPicPr>
          <p:nvPr/>
        </p:nvPicPr>
        <p:blipFill>
          <a:blip r:embed="rId2" cstate="print"/>
          <a:srcRect/>
          <a:stretch>
            <a:fillRect/>
          </a:stretch>
        </p:blipFill>
        <p:spPr bwMode="auto">
          <a:xfrm>
            <a:off x="179512" y="2132856"/>
            <a:ext cx="3333750" cy="2647951"/>
          </a:xfrm>
          <a:prstGeom prst="rect">
            <a:avLst/>
          </a:prstGeom>
          <a:noFill/>
        </p:spPr>
      </p:pic>
      <p:pic>
        <p:nvPicPr>
          <p:cNvPr id="27652" name="Picture 4" descr="http://www.pamemilano.gr/img/image/last_supper.jpg"/>
          <p:cNvPicPr>
            <a:picLocks noChangeAspect="1" noChangeArrowheads="1"/>
          </p:cNvPicPr>
          <p:nvPr/>
        </p:nvPicPr>
        <p:blipFill>
          <a:blip r:embed="rId3" cstate="print"/>
          <a:srcRect/>
          <a:stretch>
            <a:fillRect/>
          </a:stretch>
        </p:blipFill>
        <p:spPr bwMode="auto">
          <a:xfrm>
            <a:off x="4499992" y="260648"/>
            <a:ext cx="4492242" cy="2448272"/>
          </a:xfrm>
          <a:prstGeom prst="rect">
            <a:avLst/>
          </a:prstGeom>
          <a:noFill/>
        </p:spPr>
      </p:pic>
      <p:pic>
        <p:nvPicPr>
          <p:cNvPr id="27654" name="Picture 6" descr="http://www.sakketosaggelos.gr/Images/Uploaded/image003(1186).jpg"/>
          <p:cNvPicPr>
            <a:picLocks noChangeAspect="1" noChangeArrowheads="1"/>
          </p:cNvPicPr>
          <p:nvPr/>
        </p:nvPicPr>
        <p:blipFill>
          <a:blip r:embed="rId4" cstate="print"/>
          <a:srcRect/>
          <a:stretch>
            <a:fillRect/>
          </a:stretch>
        </p:blipFill>
        <p:spPr bwMode="auto">
          <a:xfrm>
            <a:off x="4057650" y="3448049"/>
            <a:ext cx="5086350" cy="340995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Τέλος …</a:t>
            </a:r>
            <a:endParaRPr lang="el-GR" dirty="0"/>
          </a:p>
        </p:txBody>
      </p:sp>
      <p:sp>
        <p:nvSpPr>
          <p:cNvPr id="3" name="2 - Θέση περιεχομένου"/>
          <p:cNvSpPr>
            <a:spLocks noGrp="1"/>
          </p:cNvSpPr>
          <p:nvPr>
            <p:ph idx="1"/>
          </p:nvPr>
        </p:nvSpPr>
        <p:spPr/>
        <p:txBody>
          <a:bodyPr/>
          <a:lstStyle/>
          <a:p>
            <a:r>
              <a:rPr lang="el-GR" dirty="0" smtClean="0"/>
              <a:t>Κλέψαμε την τεχνική του </a:t>
            </a:r>
            <a:r>
              <a:rPr lang="en-US" dirty="0" err="1" smtClean="0"/>
              <a:t>Vasarely</a:t>
            </a:r>
            <a:r>
              <a:rPr lang="en-US" dirty="0" smtClean="0"/>
              <a:t>!!!!!</a:t>
            </a:r>
          </a:p>
          <a:p>
            <a:r>
              <a:rPr lang="el-GR" dirty="0" smtClean="0"/>
              <a:t>Και</a:t>
            </a:r>
          </a:p>
          <a:p>
            <a:r>
              <a:rPr lang="el-GR" dirty="0" smtClean="0"/>
              <a:t>Απεικονίσαμε έναν κύβο (τρεις διαστάσεις) στο επίπεδο (2 διαστάσεις) με :</a:t>
            </a:r>
          </a:p>
          <a:p>
            <a:r>
              <a:rPr lang="el-GR" dirty="0" smtClean="0"/>
              <a:t>Πλεξιγκλάς, σκόπευτρο, λέιζερ και μαρκαδόρους</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Ακολουθούν ερωτήσεις (ΤΕΣΤ!!!!)</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Περάσαμε … τέλεια?????</a:t>
            </a:r>
          </a:p>
          <a:p>
            <a:endParaRPr lang="el-GR" dirty="0" smtClean="0"/>
          </a:p>
          <a:p>
            <a:r>
              <a:rPr lang="el-GR" dirty="0" smtClean="0"/>
              <a:t>Μάθαμε …. Πολλά και χρήσιμα???</a:t>
            </a:r>
          </a:p>
          <a:p>
            <a:endParaRPr lang="el-GR" dirty="0" smtClean="0"/>
          </a:p>
          <a:p>
            <a:r>
              <a:rPr lang="el-GR" dirty="0" smtClean="0"/>
              <a:t>Μας άνοιξε ή όρεξη …. Και για άλλα???</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074" name="Picture 2" descr="C:\Users\Σια\Downloads\φωτογραφία (16).JPG"/>
          <p:cNvPicPr>
            <a:picLocks noChangeAspect="1" noChangeArrowheads="1"/>
          </p:cNvPicPr>
          <p:nvPr/>
        </p:nvPicPr>
        <p:blipFill>
          <a:blip r:embed="rId2" cstate="print"/>
          <a:srcRect/>
          <a:stretch>
            <a:fillRect/>
          </a:stretch>
        </p:blipFill>
        <p:spPr bwMode="auto">
          <a:xfrm>
            <a:off x="0" y="14111"/>
            <a:ext cx="9144000" cy="68297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Διαπραγματευτήκαμε:</a:t>
            </a:r>
            <a:endParaRPr lang="el-GR" dirty="0"/>
          </a:p>
        </p:txBody>
      </p:sp>
      <p:sp>
        <p:nvSpPr>
          <p:cNvPr id="3" name="2 - Θέση περιεχομένου"/>
          <p:cNvSpPr>
            <a:spLocks noGrp="1"/>
          </p:cNvSpPr>
          <p:nvPr>
            <p:ph idx="1"/>
          </p:nvPr>
        </p:nvSpPr>
        <p:spPr/>
        <p:txBody>
          <a:bodyPr/>
          <a:lstStyle/>
          <a:p>
            <a:r>
              <a:rPr lang="el-GR" dirty="0" smtClean="0"/>
              <a:t>Επιστήμη Τέχνη και Μαθηματικά</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Ταξιδέψαμε νοητά</a:t>
            </a:r>
            <a:endParaRPr lang="el-GR" dirty="0"/>
          </a:p>
        </p:txBody>
      </p:sp>
      <p:sp>
        <p:nvSpPr>
          <p:cNvPr id="3" name="2 - Θέση περιεχομένου"/>
          <p:cNvSpPr>
            <a:spLocks noGrp="1"/>
          </p:cNvSpPr>
          <p:nvPr>
            <p:ph idx="1"/>
          </p:nvPr>
        </p:nvSpPr>
        <p:spPr/>
        <p:txBody>
          <a:bodyPr/>
          <a:lstStyle/>
          <a:p>
            <a:r>
              <a:rPr lang="el-GR" dirty="0" smtClean="0"/>
              <a:t>Από τον Θαλή μέχρι την Αναγέννηση και τον Λεονάρντο ντα Βίντσι.</a:t>
            </a:r>
          </a:p>
          <a:p>
            <a:endParaRPr lang="el-GR" dirty="0" smtClean="0"/>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Εστιάσαμε στην:</a:t>
            </a:r>
            <a:r>
              <a:rPr lang="el-GR" dirty="0" smtClean="0"/>
              <a:t/>
            </a:r>
            <a:br>
              <a:rPr lang="el-GR" dirty="0" smtClean="0"/>
            </a:br>
            <a:r>
              <a:rPr lang="en-US" dirty="0" smtClean="0"/>
              <a:t>Op- </a:t>
            </a:r>
            <a:r>
              <a:rPr lang="en-US" dirty="0" smtClean="0"/>
              <a:t>art</a:t>
            </a:r>
            <a:r>
              <a:rPr lang="el-GR" dirty="0" smtClean="0"/>
              <a:t>: </a:t>
            </a:r>
            <a:r>
              <a:rPr lang="en-US" dirty="0" smtClean="0"/>
              <a:t>Optical art</a:t>
            </a:r>
            <a:br>
              <a:rPr lang="en-US" dirty="0" smtClean="0"/>
            </a:br>
            <a:endParaRPr lang="el-GR" dirty="0"/>
          </a:p>
        </p:txBody>
      </p:sp>
      <p:sp>
        <p:nvSpPr>
          <p:cNvPr id="3" name="2 - Θέση περιεχομένου"/>
          <p:cNvSpPr>
            <a:spLocks noGrp="1"/>
          </p:cNvSpPr>
          <p:nvPr>
            <p:ph idx="1"/>
          </p:nvPr>
        </p:nvSpPr>
        <p:spPr/>
        <p:txBody>
          <a:bodyPr/>
          <a:lstStyle/>
          <a:p>
            <a:r>
              <a:rPr lang="el-GR" dirty="0" smtClean="0"/>
              <a:t>Μέσα από τα έργα και τις τεχνικές των διάσημων:</a:t>
            </a:r>
          </a:p>
          <a:p>
            <a:r>
              <a:rPr lang="en-US" dirty="0" smtClean="0"/>
              <a:t>Escher</a:t>
            </a:r>
            <a:endParaRPr lang="en-US" dirty="0" smtClean="0"/>
          </a:p>
          <a:p>
            <a:r>
              <a:rPr lang="en-US" dirty="0" err="1" smtClean="0"/>
              <a:t>Vasarely</a:t>
            </a:r>
            <a:endParaRPr lang="en-US" dirty="0" smtClean="0"/>
          </a:p>
          <a:p>
            <a:r>
              <a:rPr lang="en-US" dirty="0" smtClean="0"/>
              <a:t>Penrose</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Escher</a:t>
            </a:r>
            <a:r>
              <a:rPr lang="el-GR" dirty="0" smtClean="0"/>
              <a:t/>
            </a:r>
            <a:br>
              <a:rPr lang="el-GR" dirty="0" smtClean="0"/>
            </a:br>
            <a:r>
              <a:rPr lang="el-GR" dirty="0" smtClean="0"/>
              <a:t>Ανέφικτα σχήματα</a:t>
            </a:r>
            <a:endParaRPr lang="el-GR" dirty="0"/>
          </a:p>
        </p:txBody>
      </p:sp>
      <p:sp>
        <p:nvSpPr>
          <p:cNvPr id="3" name="2 - Θέση περιεχομένου"/>
          <p:cNvSpPr>
            <a:spLocks noGrp="1"/>
          </p:cNvSpPr>
          <p:nvPr>
            <p:ph idx="1"/>
          </p:nvPr>
        </p:nvSpPr>
        <p:spPr/>
        <p:txBody>
          <a:bodyPr/>
          <a:lstStyle/>
          <a:p>
            <a:endParaRPr lang="el-GR" dirty="0"/>
          </a:p>
        </p:txBody>
      </p:sp>
      <p:sp>
        <p:nvSpPr>
          <p:cNvPr id="7170" name="AutoShape 2" descr="Αποτέλεσμα εικόνας για Esch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172" name="AutoShape 4" descr="Αποτέλεσμα εικόνας για Esch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176" name="Picture 8" descr="http://files.harrowakker.webnode.nl/200000058-28fec29f90/EscherOmhoogOmlaag.jpg"/>
          <p:cNvPicPr>
            <a:picLocks noChangeAspect="1" noChangeArrowheads="1"/>
          </p:cNvPicPr>
          <p:nvPr/>
        </p:nvPicPr>
        <p:blipFill>
          <a:blip r:embed="rId2" cstate="print"/>
          <a:srcRect/>
          <a:stretch>
            <a:fillRect/>
          </a:stretch>
        </p:blipFill>
        <p:spPr bwMode="auto">
          <a:xfrm>
            <a:off x="899592" y="1412776"/>
            <a:ext cx="6816757" cy="51125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6" descr="Belvedere - M.C. Escher"/>
          <p:cNvPicPr>
            <a:picLocks noChangeAspect="1" noChangeArrowheads="1"/>
          </p:cNvPicPr>
          <p:nvPr/>
        </p:nvPicPr>
        <p:blipFill>
          <a:blip r:embed="rId2" cstate="print"/>
          <a:srcRect/>
          <a:stretch>
            <a:fillRect/>
          </a:stretch>
        </p:blipFill>
        <p:spPr bwMode="auto">
          <a:xfrm>
            <a:off x="2555776" y="1124744"/>
            <a:ext cx="3456384" cy="53837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mtClean="0"/>
              <a:t>Vasarely</a:t>
            </a:r>
            <a:endParaRPr lang="el-GR"/>
          </a:p>
        </p:txBody>
      </p:sp>
      <p:sp>
        <p:nvSpPr>
          <p:cNvPr id="3" name="2 - Θέση περιεχομένου"/>
          <p:cNvSpPr>
            <a:spLocks noGrp="1"/>
          </p:cNvSpPr>
          <p:nvPr>
            <p:ph idx="1"/>
          </p:nvPr>
        </p:nvSpPr>
        <p:spPr/>
        <p:txBody>
          <a:bodyPr/>
          <a:lstStyle/>
          <a:p>
            <a:endParaRPr lang="el-GR"/>
          </a:p>
        </p:txBody>
      </p:sp>
      <p:sp>
        <p:nvSpPr>
          <p:cNvPr id="6146" name="AutoShape 2" descr="Αποτέλεσμα εικόνας για Vasare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48" name="Picture 4" descr="Vega-Nor - Victor Vasarely"/>
          <p:cNvPicPr>
            <a:picLocks noChangeAspect="1" noChangeArrowheads="1"/>
          </p:cNvPicPr>
          <p:nvPr/>
        </p:nvPicPr>
        <p:blipFill>
          <a:blip r:embed="rId2" cstate="print"/>
          <a:srcRect/>
          <a:stretch>
            <a:fillRect/>
          </a:stretch>
        </p:blipFill>
        <p:spPr bwMode="auto">
          <a:xfrm>
            <a:off x="1331640" y="1628800"/>
            <a:ext cx="4762500" cy="46577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389</Words>
  <Application>Microsoft Office PowerPoint</Application>
  <PresentationFormat>Προβολή στην οθόνη (4:3)</PresentationFormat>
  <Paragraphs>54</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Μουσείο Ηρακλειδών</vt:lpstr>
      <vt:lpstr>Διαφάνεια 2</vt:lpstr>
      <vt:lpstr>Διαφάνεια 3</vt:lpstr>
      <vt:lpstr>Διαπραγματευτήκαμε:</vt:lpstr>
      <vt:lpstr>Ταξιδέψαμε νοητά</vt:lpstr>
      <vt:lpstr>Εστιάσαμε στην: Op- art: Optical art </vt:lpstr>
      <vt:lpstr>Escher Ανέφικτα σχήματα</vt:lpstr>
      <vt:lpstr>Διαφάνεια 8</vt:lpstr>
      <vt:lpstr>Vasarely</vt:lpstr>
      <vt:lpstr>Διαφάνεια 10</vt:lpstr>
      <vt:lpstr>Τρίγωνο Penrose</vt:lpstr>
      <vt:lpstr>Διαφάνεια 12</vt:lpstr>
      <vt:lpstr>Ανακαλύψαμε τη συμβολή του Πυθαγόρα στη Μουσική</vt:lpstr>
      <vt:lpstr>Διαφάνεια 14</vt:lpstr>
      <vt:lpstr>Διαφάνεια 15</vt:lpstr>
      <vt:lpstr>Τι κάναμε;;; </vt:lpstr>
      <vt:lpstr>Διαδραστικά παιχνίδια:</vt:lpstr>
      <vt:lpstr>Διαφάνεια 18</vt:lpstr>
      <vt:lpstr>Επιπλέον μελετήσαμε</vt:lpstr>
      <vt:lpstr>Διάσημους πίνακες και σημείο φυγής</vt:lpstr>
      <vt:lpstr>Διαφάνεια 21</vt:lpstr>
      <vt:lpstr>Τέλος …</vt:lpstr>
      <vt:lpstr>Διαφάνεια 23</vt:lpstr>
      <vt:lpstr>Διαφάνεια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Σια</dc:creator>
  <cp:lastModifiedBy>Σια</cp:lastModifiedBy>
  <cp:revision>41</cp:revision>
  <dcterms:created xsi:type="dcterms:W3CDTF">2014-11-27T07:48:31Z</dcterms:created>
  <dcterms:modified xsi:type="dcterms:W3CDTF">2015-03-04T08:17:10Z</dcterms:modified>
</cp:coreProperties>
</file>